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312" r:id="rId2"/>
    <p:sldId id="309" r:id="rId3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84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546A"/>
    <a:srgbClr val="26AED3"/>
    <a:srgbClr val="70AB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1"/>
    <p:restoredTop sz="93764"/>
  </p:normalViewPr>
  <p:slideViewPr>
    <p:cSldViewPr snapToGrid="0" snapToObjects="1">
      <p:cViewPr varScale="1">
        <p:scale>
          <a:sx n="171" d="100"/>
          <a:sy n="171" d="100"/>
        </p:scale>
        <p:origin x="888" y="168"/>
      </p:cViewPr>
      <p:guideLst>
        <p:guide orient="horz" pos="14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8B394-12A0-FB4A-ABA2-1111DFD519A2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1D5602-D9D7-4F4F-AE0F-6CD334A3D9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608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1D5602-D9D7-4F4F-AE0F-6CD334A3D9E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617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F3611-0C40-5647-B9EB-D2F228F0BF86}" type="datetimeFigureOut">
              <a:rPr lang="en-US" smtClean="0"/>
              <a:t>3/29/22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68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game&#10;&#10;Description automatically generated">
            <a:extLst>
              <a:ext uri="{FF2B5EF4-FFF2-40B4-BE49-F238E27FC236}">
                <a16:creationId xmlns:a16="http://schemas.microsoft.com/office/drawing/2014/main" id="{12A75C00-2DEA-CC46-B709-7D68C9C05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18266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rgbClr val="F58229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Centrala delar i implementeringen</a:t>
            </a:r>
            <a:endParaRPr lang="en-US" sz="2400" b="1" spc="-51" dirty="0">
              <a:solidFill>
                <a:srgbClr val="F58229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1705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1800" b="1" dirty="0">
                <a:solidFill>
                  <a:srgbClr val="F58229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En karta bestående av 8 delar</a:t>
            </a:r>
            <a:endParaRPr lang="en-US" sz="1400" b="1" dirty="0">
              <a:solidFill>
                <a:srgbClr val="F58229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3882" y="4158300"/>
            <a:ext cx="41793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1400" b="1" dirty="0">
                <a:solidFill>
                  <a:srgbClr val="F58229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Förberedelse sex månader, intensiv implementering</a:t>
            </a:r>
          </a:p>
          <a:p>
            <a:pPr algn="ctr"/>
            <a:r>
              <a:rPr lang="sv-SE" sz="1400" b="1" dirty="0">
                <a:solidFill>
                  <a:srgbClr val="F58229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två år, fem års engagemang i implementeringens aktiviteter och fortsatt kontinuerlig utveckling 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392" y="1573182"/>
            <a:ext cx="1841896" cy="97911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/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Signs of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Safetys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metoder och lärande på arbetsplatsen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(uppskattande intervju, ärendedragning i grupp)</a:t>
            </a:r>
            <a:endParaRPr lang="en-US" sz="1150" dirty="0">
              <a:solidFill>
                <a:srgbClr val="44546A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391" y="202354"/>
            <a:ext cx="1818271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Utbildning och handledning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(riktad grund- och fördjupningsutbildning, utvecklingsplaner för metodutvecklare och andra nyckelpersoner)</a:t>
            </a:r>
          </a:p>
        </p:txBody>
      </p:sp>
      <p:sp>
        <p:nvSpPr>
          <p:cNvPr id="7" name="Rectangle 6"/>
          <p:cNvSpPr/>
          <p:nvPr/>
        </p:nvSpPr>
        <p:spPr>
          <a:xfrm>
            <a:off x="92017" y="2820182"/>
            <a:ext cx="182764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Tillämpad kvalitetsgranskning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för att mäta praktikens bredd (genom översiktstavlor), djup (genom deltagande ärendegranskning) och effekt (genom nyckeltal) — och återkoppling (inklusive familj- och medarbetarunder-sökningar); i ett kretslopp av aktionsinlärning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092555" y="3804741"/>
            <a:ext cx="195942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Anpassat IT-system </a:t>
            </a:r>
            <a:b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</a:br>
            <a:r>
              <a:rPr lang="sv-SE" sz="11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på kort och lång sikt</a:t>
            </a:r>
            <a:endParaRPr lang="en-US" sz="1150" dirty="0">
              <a:solidFill>
                <a:schemeClr val="tx2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92556" y="1076318"/>
            <a:ext cx="1959428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Signs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of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Safety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som modell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för ledarskap och för koppling till praktiken (färdplan för ledarskapsutveckling)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090268" y="2385553"/>
            <a:ext cx="1969998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Ärendeprocesser och arbetsflöden anpassade efter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Signs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of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b="1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Safetys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arbetssätt</a:t>
            </a:r>
            <a:r>
              <a:rPr lang="en-US" sz="1150" b="1" dirty="0">
                <a:solidFill>
                  <a:schemeClr val="tx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(utvecklade genom ärenden för lärande och drivna av </a:t>
            </a:r>
            <a:r>
              <a:rPr lang="en-AU" sz="12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“</a:t>
            </a:r>
            <a:r>
              <a:rPr lang="sv-SE" sz="1150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praktikintensiver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” för olika faser i ärendeflödet)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92555" y="4328302"/>
            <a:ext cx="1959428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Samarbetspartners är informerade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om och förstår </a:t>
            </a:r>
            <a:r>
              <a:rPr lang="sv-SE" sz="1150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Signs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of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sv-SE" sz="1150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Safety</a:t>
            </a:r>
            <a:endParaRPr lang="en-US" sz="1150" dirty="0">
              <a:solidFill>
                <a:schemeClr val="tx2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036595" y="1035832"/>
            <a:ext cx="739411" cy="539472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6297099" y="3473171"/>
            <a:ext cx="739412" cy="540913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6297099" y="1030945"/>
            <a:ext cx="739412" cy="539494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2036594" y="3474590"/>
            <a:ext cx="739412" cy="539494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E5B42DE0-B458-814D-82DC-EC49F51AA8FD}"/>
              </a:ext>
            </a:extLst>
          </p:cNvPr>
          <p:cNvSpPr/>
          <p:nvPr/>
        </p:nvSpPr>
        <p:spPr>
          <a:xfrm>
            <a:off x="7092556" y="232251"/>
            <a:ext cx="195005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5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sv-SE" sz="115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Klart och tydligt ställningstagande </a:t>
            </a:r>
            <a:r>
              <a:rPr lang="sv-SE" sz="115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och engagemang för införandet och implementeringen </a:t>
            </a:r>
          </a:p>
        </p:txBody>
      </p:sp>
      <p:pic>
        <p:nvPicPr>
          <p:cNvPr id="24" name="Picture 23" descr="A picture containing room, sign&#10;&#10;Description automatically generated">
            <a:extLst>
              <a:ext uri="{FF2B5EF4-FFF2-40B4-BE49-F238E27FC236}">
                <a16:creationId xmlns:a16="http://schemas.microsoft.com/office/drawing/2014/main" id="{7EEB526D-9CC8-124B-B552-3200E26F3E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  <p:pic>
        <p:nvPicPr>
          <p:cNvPr id="26" name="Picture 25" descr="A picture containing room&#10;&#10;Description automatically generated">
            <a:extLst>
              <a:ext uri="{FF2B5EF4-FFF2-40B4-BE49-F238E27FC236}">
                <a16:creationId xmlns:a16="http://schemas.microsoft.com/office/drawing/2014/main" id="{9FD08695-FFBC-A146-A966-F286205C8C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  <p:pic>
        <p:nvPicPr>
          <p:cNvPr id="30" name="Picture 29" descr="A close up of a logo&#10;&#10;Description automatically generated">
            <a:extLst>
              <a:ext uri="{FF2B5EF4-FFF2-40B4-BE49-F238E27FC236}">
                <a16:creationId xmlns:a16="http://schemas.microsoft.com/office/drawing/2014/main" id="{77A6C210-7C8D-C241-AFAD-9AB593E739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  <p:pic>
        <p:nvPicPr>
          <p:cNvPr id="32" name="Picture 31" descr="A picture containing room, drawing, sign&#10;&#10;Description automatically generated">
            <a:extLst>
              <a:ext uri="{FF2B5EF4-FFF2-40B4-BE49-F238E27FC236}">
                <a16:creationId xmlns:a16="http://schemas.microsoft.com/office/drawing/2014/main" id="{C70EA323-D5C9-9643-BFCE-62CD19AB56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33021F70-6194-E54F-A321-3D01BBC622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6507" y="865812"/>
            <a:ext cx="432254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3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8A9088-BB3B-A94B-A8B8-0E67E5E43A6A}"/>
              </a:ext>
            </a:extLst>
          </p:cNvPr>
          <p:cNvSpPr txBox="1"/>
          <p:nvPr/>
        </p:nvSpPr>
        <p:spPr>
          <a:xfrm>
            <a:off x="1122744" y="324091"/>
            <a:ext cx="5344733" cy="4555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chemeClr val="accent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Metoder</a:t>
            </a:r>
            <a:r>
              <a:rPr lang="en-US" sz="2400" b="1" dirty="0">
                <a:solidFill>
                  <a:schemeClr val="accent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för</a:t>
            </a:r>
            <a:r>
              <a:rPr lang="en-US" sz="2400" b="1" dirty="0">
                <a:solidFill>
                  <a:schemeClr val="accent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implementering</a:t>
            </a:r>
            <a:endParaRPr lang="en-US" sz="2400" b="1" dirty="0">
              <a:solidFill>
                <a:schemeClr val="accent2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  <a:p>
            <a:endParaRPr lang="en-US" sz="1400" dirty="0"/>
          </a:p>
          <a:p>
            <a:r>
              <a:rPr lang="sv-SE" sz="140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Planering av förberedelseperioden och implementeringsperioden</a:t>
            </a:r>
          </a:p>
          <a:p>
            <a:endParaRPr lang="en-US" sz="1400" b="1" dirty="0">
              <a:solidFill>
                <a:srgbClr val="44546A"/>
              </a:solidFill>
              <a:latin typeface="NexusSans-Regular" pitchFamily="2" charset="77"/>
            </a:endParaRPr>
          </a:p>
          <a:p>
            <a:r>
              <a:rPr lang="sv-SE" sz="140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Metoder för lärande på arbetsplatsen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Ärendedragning i grupp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Uppskattande intervju</a:t>
            </a:r>
            <a:endParaRPr lang="sv-SE" sz="1400" strike="sngStrike" dirty="0">
              <a:solidFill>
                <a:srgbClr val="44546A"/>
              </a:solidFill>
              <a:latin typeface="Nexus Sans Pro" panose="02000503030000020003" pitchFamily="2" charset="77"/>
              <a:ea typeface="Nexus Sans Pro" panose="02000503030000020003" pitchFamily="2" charset="77"/>
            </a:endParaRPr>
          </a:p>
          <a:p>
            <a:endParaRPr lang="en-US" sz="1400" b="1" dirty="0">
              <a:solidFill>
                <a:srgbClr val="44546A"/>
              </a:solidFill>
              <a:latin typeface="NexusSans-Regular" pitchFamily="2" charset="77"/>
            </a:endParaRPr>
          </a:p>
          <a:p>
            <a:r>
              <a:rPr lang="sv-SE" sz="140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Organisatorisk tillämpning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Ärenden för lärande i hela organisationen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“</a:t>
            </a:r>
            <a:r>
              <a:rPr lang="sv-SE" sz="1400" dirty="0" err="1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Praktikintensiver</a:t>
            </a: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” för varje moment i handläggningsflödet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Ackrediterade IT-system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44546A"/>
              </a:solidFill>
              <a:latin typeface="NexusSans-Regular" pitchFamily="2" charset="77"/>
            </a:endParaRPr>
          </a:p>
          <a:p>
            <a:r>
              <a:rPr lang="sv-SE" sz="140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Meningsfull uppföljning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Översiktstavla för bredden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Deltagande ärendegranskning för djupet</a:t>
            </a:r>
          </a:p>
          <a:p>
            <a:endParaRPr lang="en-US" sz="1400" dirty="0">
              <a:solidFill>
                <a:srgbClr val="44546A"/>
              </a:solidFill>
              <a:latin typeface="NexusSans-Regular" pitchFamily="2" charset="77"/>
            </a:endParaRPr>
          </a:p>
          <a:p>
            <a:r>
              <a:rPr lang="sv-SE" sz="1400" b="1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Ledarskap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Engagemang från ledningen inbegriper engagemang i metoderna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dirty="0">
                <a:solidFill>
                  <a:srgbClr val="44546A"/>
                </a:solidFill>
                <a:latin typeface="Nexus Sans Pro" panose="02000503030000020003" pitchFamily="2" charset="77"/>
                <a:ea typeface="Nexus Sans Pro" panose="02000503030000020003" pitchFamily="2" charset="77"/>
              </a:rPr>
              <a:t>En färdplan för ledarskapsutveckling</a:t>
            </a:r>
          </a:p>
        </p:txBody>
      </p:sp>
    </p:spTree>
    <p:extLst>
      <p:ext uri="{BB962C8B-B14F-4D97-AF65-F5344CB8AC3E}">
        <p14:creationId xmlns:p14="http://schemas.microsoft.com/office/powerpoint/2010/main" val="307516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9390</TotalTime>
  <Words>236</Words>
  <Application>Microsoft Macintosh PowerPoint</Application>
  <PresentationFormat>On-screen Show (16:9)</PresentationFormat>
  <Paragraphs>33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Nexus Sans Pro</vt:lpstr>
      <vt:lpstr>NexusSans-Bold</vt:lpstr>
      <vt:lpstr>NexusSans-Regular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Terry Murphy</dc:creator>
  <cp:lastModifiedBy>Kirsten Richardson</cp:lastModifiedBy>
  <cp:revision>106</cp:revision>
  <dcterms:created xsi:type="dcterms:W3CDTF">2017-10-22T05:35:02Z</dcterms:created>
  <dcterms:modified xsi:type="dcterms:W3CDTF">2022-03-29T07:30:50Z</dcterms:modified>
</cp:coreProperties>
</file>